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2" r:id="rId4"/>
    <p:sldId id="257" r:id="rId5"/>
    <p:sldId id="259" r:id="rId6"/>
    <p:sldId id="260" r:id="rId7"/>
    <p:sldId id="26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0" d="100"/>
          <a:sy n="80" d="100"/>
        </p:scale>
        <p:origin x="3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5EC9915-E065-48C6-B1D6-DB94A29F4D28}" type="datetimeFigureOut">
              <a:rPr lang="en-US" smtClean="0"/>
              <a:t>5/24/2014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477597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EC9915-E065-48C6-B1D6-DB94A29F4D28}" type="datetimeFigureOut">
              <a:rPr lang="en-US" smtClean="0"/>
              <a:t>5/24/2014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1730166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EC9915-E065-48C6-B1D6-DB94A29F4D28}" type="datetimeFigureOut">
              <a:rPr lang="en-US" smtClean="0"/>
              <a:t>5/24/2014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46C3-003F-42FA-A919-0D1AB876F334}"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537025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EC9915-E065-48C6-B1D6-DB94A29F4D28}" type="datetimeFigureOut">
              <a:rPr lang="en-US" smtClean="0"/>
              <a:t>5/24/2014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2693541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EC9915-E065-48C6-B1D6-DB94A29F4D28}" type="datetimeFigureOut">
              <a:rPr lang="en-US" smtClean="0"/>
              <a:t>5/24/2014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46C3-003F-42FA-A919-0D1AB876F33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74981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EC9915-E065-48C6-B1D6-DB94A29F4D28}" type="datetimeFigureOut">
              <a:rPr lang="en-US" smtClean="0"/>
              <a:t>5/24/2014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3442372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EC9915-E065-48C6-B1D6-DB94A29F4D28}" type="datetimeFigureOut">
              <a:rPr lang="en-US" smtClean="0"/>
              <a:t>5/24/2014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885975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EC9915-E065-48C6-B1D6-DB94A29F4D28}" type="datetimeFigureOut">
              <a:rPr lang="en-US" smtClean="0"/>
              <a:t>5/24/2014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2446133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EC9915-E065-48C6-B1D6-DB94A29F4D28}" type="datetimeFigureOut">
              <a:rPr lang="en-US" smtClean="0"/>
              <a:t>5/24/2014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2107429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EC9915-E065-48C6-B1D6-DB94A29F4D28}" type="datetimeFigureOut">
              <a:rPr lang="en-US" smtClean="0"/>
              <a:t>5/24/2014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3926863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5EC9915-E065-48C6-B1D6-DB94A29F4D28}" type="datetimeFigureOut">
              <a:rPr lang="en-US" smtClean="0"/>
              <a:t>5/24/2014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1001931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5EC9915-E065-48C6-B1D6-DB94A29F4D28}" type="datetimeFigureOut">
              <a:rPr lang="en-US" smtClean="0"/>
              <a:t>5/24/2014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490685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5EC9915-E065-48C6-B1D6-DB94A29F4D28}" type="datetimeFigureOut">
              <a:rPr lang="en-US" smtClean="0"/>
              <a:t>5/24/2014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1279306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EC9915-E065-48C6-B1D6-DB94A29F4D28}" type="datetimeFigureOut">
              <a:rPr lang="en-US" smtClean="0"/>
              <a:t>5/24/2014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2776450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EC9915-E065-48C6-B1D6-DB94A29F4D28}" type="datetimeFigureOut">
              <a:rPr lang="en-US" smtClean="0"/>
              <a:t>5/24/2014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158402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EC9915-E065-48C6-B1D6-DB94A29F4D28}" type="datetimeFigureOut">
              <a:rPr lang="en-US" smtClean="0"/>
              <a:t>5/24/2014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3258103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5EC9915-E065-48C6-B1D6-DB94A29F4D28}" type="datetimeFigureOut">
              <a:rPr lang="en-US" smtClean="0"/>
              <a:t>5/24/2014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EC746C3-003F-42FA-A919-0D1AB876F334}" type="slidenum">
              <a:rPr lang="en-US" smtClean="0"/>
              <a:t>‹#›</a:t>
            </a:fld>
            <a:endParaRPr lang="en-US"/>
          </a:p>
        </p:txBody>
      </p:sp>
    </p:spTree>
    <p:extLst>
      <p:ext uri="{BB962C8B-B14F-4D97-AF65-F5344CB8AC3E}">
        <p14:creationId xmlns:p14="http://schemas.microsoft.com/office/powerpoint/2010/main" val="4263699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jpg"/><Relationship Id="rId7" Type="http://schemas.openxmlformats.org/officeDocument/2006/relationships/image" Target="../media/image7.jpg"/><Relationship Id="rId12"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2532" y="1863660"/>
            <a:ext cx="7766936" cy="1646302"/>
          </a:xfrm>
        </p:spPr>
        <p:txBody>
          <a:bodyPr/>
          <a:lstStyle/>
          <a:p>
            <a:pPr algn="ctr"/>
            <a:r>
              <a:rPr lang="en-US" b="1" dirty="0" smtClean="0">
                <a:effectLst/>
              </a:rPr>
              <a:t>05.09 You Be the Judge</a:t>
            </a:r>
            <a:endParaRPr lang="en-US" dirty="0"/>
          </a:p>
        </p:txBody>
      </p:sp>
      <p:sp>
        <p:nvSpPr>
          <p:cNvPr id="3" name="Subtitle 2"/>
          <p:cNvSpPr>
            <a:spLocks noGrp="1"/>
          </p:cNvSpPr>
          <p:nvPr>
            <p:ph type="subTitle" idx="1"/>
          </p:nvPr>
        </p:nvSpPr>
        <p:spPr>
          <a:xfrm>
            <a:off x="0" y="3509962"/>
            <a:ext cx="12192000" cy="3348037"/>
          </a:xfrm>
        </p:spPr>
        <p:txBody>
          <a:bodyPr>
            <a:normAutofit fontScale="62500" lnSpcReduction="20000"/>
          </a:bodyPr>
          <a:lstStyle/>
          <a:p>
            <a:pPr algn="ctr"/>
            <a:r>
              <a:rPr lang="en-US" sz="2900" dirty="0" smtClean="0"/>
              <a:t>By Leanne Nelson</a:t>
            </a:r>
          </a:p>
          <a:p>
            <a:pPr algn="l"/>
            <a:r>
              <a:rPr lang="en-US" sz="1900" dirty="0" smtClean="0">
                <a:solidFill>
                  <a:schemeClr val="bg1">
                    <a:lumMod val="50000"/>
                  </a:schemeClr>
                </a:solidFill>
              </a:rPr>
              <a:t>•Title and author of book</a:t>
            </a:r>
          </a:p>
          <a:p>
            <a:pPr algn="l"/>
            <a:r>
              <a:rPr lang="en-US" sz="1900" dirty="0" smtClean="0">
                <a:solidFill>
                  <a:schemeClr val="bg1">
                    <a:lumMod val="50000"/>
                  </a:schemeClr>
                </a:solidFill>
              </a:rPr>
              <a:t>•Introduction</a:t>
            </a:r>
          </a:p>
          <a:p>
            <a:pPr algn="l"/>
            <a:r>
              <a:rPr lang="en-US" sz="1900" dirty="0" smtClean="0">
                <a:solidFill>
                  <a:schemeClr val="bg1">
                    <a:lumMod val="50000"/>
                  </a:schemeClr>
                </a:solidFill>
              </a:rPr>
              <a:t>•Image of the settings</a:t>
            </a:r>
          </a:p>
          <a:p>
            <a:pPr algn="l"/>
            <a:r>
              <a:rPr lang="en-US" sz="1900" dirty="0" smtClean="0">
                <a:solidFill>
                  <a:schemeClr val="bg1">
                    <a:lumMod val="50000"/>
                  </a:schemeClr>
                </a:solidFill>
              </a:rPr>
              <a:t>•Image of the characters</a:t>
            </a:r>
          </a:p>
          <a:p>
            <a:pPr algn="l"/>
            <a:r>
              <a:rPr lang="en-US" sz="1900" dirty="0" smtClean="0">
                <a:solidFill>
                  <a:schemeClr val="bg1">
                    <a:lumMod val="50000"/>
                  </a:schemeClr>
                </a:solidFill>
              </a:rPr>
              <a:t>•Image of your choice</a:t>
            </a:r>
          </a:p>
          <a:p>
            <a:pPr algn="l"/>
            <a:r>
              <a:rPr lang="en-US" sz="1900" dirty="0" smtClean="0">
                <a:solidFill>
                  <a:schemeClr val="bg1">
                    <a:lumMod val="50000"/>
                  </a:schemeClr>
                </a:solidFill>
              </a:rPr>
              <a:t>•Body paragraphs that </a:t>
            </a:r>
          </a:p>
          <a:p>
            <a:pPr algn="l"/>
            <a:r>
              <a:rPr lang="en-US" sz="1900" dirty="0" smtClean="0">
                <a:solidFill>
                  <a:schemeClr val="bg1">
                    <a:lumMod val="50000"/>
                  </a:schemeClr>
                </a:solidFill>
              </a:rPr>
              <a:t>includes an explanation </a:t>
            </a:r>
          </a:p>
          <a:p>
            <a:pPr algn="l"/>
            <a:r>
              <a:rPr lang="en-US" sz="1900" dirty="0" smtClean="0">
                <a:solidFill>
                  <a:schemeClr val="bg1">
                    <a:lumMod val="50000"/>
                  </a:schemeClr>
                </a:solidFill>
              </a:rPr>
              <a:t>of an interesting character, </a:t>
            </a:r>
          </a:p>
          <a:p>
            <a:pPr algn="l"/>
            <a:r>
              <a:rPr lang="en-US" sz="1900" dirty="0" smtClean="0">
                <a:solidFill>
                  <a:schemeClr val="bg1">
                    <a:lumMod val="50000"/>
                  </a:schemeClr>
                </a:solidFill>
              </a:rPr>
              <a:t>an interesting event, the </a:t>
            </a:r>
          </a:p>
          <a:p>
            <a:pPr algn="l"/>
            <a:r>
              <a:rPr lang="en-US" sz="1900" dirty="0" smtClean="0">
                <a:solidFill>
                  <a:schemeClr val="bg1">
                    <a:lumMod val="50000"/>
                  </a:schemeClr>
                </a:solidFill>
              </a:rPr>
              <a:t>tone, and the theme of the story</a:t>
            </a:r>
          </a:p>
          <a:p>
            <a:pPr algn="l"/>
            <a:r>
              <a:rPr lang="en-US" sz="1900" dirty="0" smtClean="0">
                <a:solidFill>
                  <a:schemeClr val="bg1">
                    <a:lumMod val="50000"/>
                  </a:schemeClr>
                </a:solidFill>
              </a:rPr>
              <a:t>•Conclusion</a:t>
            </a:r>
            <a:endParaRPr lang="en-US" sz="1900" dirty="0">
              <a:solidFill>
                <a:schemeClr val="bg1">
                  <a:lumMod val="50000"/>
                </a:schemeClr>
              </a:solidFill>
            </a:endParaRPr>
          </a:p>
        </p:txBody>
      </p:sp>
    </p:spTree>
    <p:extLst>
      <p:ext uri="{BB962C8B-B14F-4D97-AF65-F5344CB8AC3E}">
        <p14:creationId xmlns:p14="http://schemas.microsoft.com/office/powerpoint/2010/main" val="2021380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923330"/>
          </a:xfrm>
          <a:prstGeom prst="rect">
            <a:avLst/>
          </a:prstGeom>
          <a:noFill/>
        </p:spPr>
        <p:txBody>
          <a:bodyPr wrap="square" rtlCol="0">
            <a:spAutoFit/>
          </a:bodyPr>
          <a:lstStyle/>
          <a:p>
            <a:pPr algn="ctr"/>
            <a:r>
              <a:rPr lang="en-US" dirty="0" smtClean="0">
                <a:solidFill>
                  <a:srgbClr val="FFC000"/>
                </a:solidFill>
              </a:rPr>
              <a:t>Summary</a:t>
            </a:r>
          </a:p>
          <a:p>
            <a:pPr algn="ctr"/>
            <a:endParaRPr lang="en-US" dirty="0">
              <a:solidFill>
                <a:srgbClr val="FFC000"/>
              </a:solidFill>
            </a:endParaRPr>
          </a:p>
          <a:p>
            <a:pPr algn="ctr"/>
            <a:endParaRPr lang="en-US" dirty="0"/>
          </a:p>
        </p:txBody>
      </p:sp>
      <p:pic>
        <p:nvPicPr>
          <p:cNvPr id="3" name="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tretch>
            <a:fillRect/>
          </a:stretch>
        </p:blipFill>
        <p:spPr>
          <a:xfrm>
            <a:off x="4712053" y="923330"/>
            <a:ext cx="2767893" cy="5296588"/>
          </a:xfrm>
          <a:prstGeom prst="rect">
            <a:avLst/>
          </a:prstGeom>
        </p:spPr>
      </p:pic>
      <p:sp>
        <p:nvSpPr>
          <p:cNvPr id="11" name="Oval 10"/>
          <p:cNvSpPr/>
          <p:nvPr/>
        </p:nvSpPr>
        <p:spPr>
          <a:xfrm>
            <a:off x="7227781" y="923330"/>
            <a:ext cx="2990006" cy="11430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p:cNvSpPr txBox="1"/>
          <p:nvPr/>
        </p:nvSpPr>
        <p:spPr>
          <a:xfrm>
            <a:off x="7425240" y="1122155"/>
            <a:ext cx="2847254" cy="646331"/>
          </a:xfrm>
          <a:prstGeom prst="rect">
            <a:avLst/>
          </a:prstGeom>
          <a:noFill/>
        </p:spPr>
        <p:txBody>
          <a:bodyPr wrap="none" rtlCol="0">
            <a:spAutoFit/>
          </a:bodyPr>
          <a:lstStyle/>
          <a:p>
            <a:r>
              <a:rPr lang="en-US" dirty="0" smtClean="0"/>
              <a:t>Put Your mouse on me</a:t>
            </a:r>
          </a:p>
          <a:p>
            <a:r>
              <a:rPr lang="en-US" dirty="0" smtClean="0"/>
              <a:t>and click the play button</a:t>
            </a:r>
            <a:endParaRPr lang="en-US" dirty="0"/>
          </a:p>
        </p:txBody>
      </p:sp>
      <p:sp>
        <p:nvSpPr>
          <p:cNvPr id="12" name="Oval 11"/>
          <p:cNvSpPr/>
          <p:nvPr/>
        </p:nvSpPr>
        <p:spPr>
          <a:xfrm>
            <a:off x="6691683" y="1311286"/>
            <a:ext cx="536098" cy="457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6421756" y="1231698"/>
            <a:ext cx="338511" cy="34769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p:cNvSpPr/>
          <p:nvPr/>
        </p:nvSpPr>
        <p:spPr>
          <a:xfrm>
            <a:off x="6253273" y="1175381"/>
            <a:ext cx="237494" cy="1897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219307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2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1200329"/>
          </a:xfrm>
          <a:prstGeom prst="rect">
            <a:avLst/>
          </a:prstGeom>
          <a:noFill/>
        </p:spPr>
        <p:txBody>
          <a:bodyPr wrap="square" rtlCol="0">
            <a:spAutoFit/>
          </a:bodyPr>
          <a:lstStyle/>
          <a:p>
            <a:pPr algn="ctr"/>
            <a:r>
              <a:rPr lang="en-US" dirty="0" smtClean="0">
                <a:solidFill>
                  <a:srgbClr val="FFC000"/>
                </a:solidFill>
              </a:rPr>
              <a:t>Title and Author of the book I read:</a:t>
            </a:r>
          </a:p>
          <a:p>
            <a:pPr algn="ctr"/>
            <a:endParaRPr lang="en-US" dirty="0"/>
          </a:p>
          <a:p>
            <a:pPr algn="ctr"/>
            <a:r>
              <a:rPr lang="en-US" dirty="0" smtClean="0"/>
              <a:t>The Wonderful Wizard of Oz</a:t>
            </a:r>
          </a:p>
          <a:p>
            <a:pPr algn="ctr"/>
            <a:r>
              <a:rPr lang="en-US" dirty="0" smtClean="0"/>
              <a:t>By L Frank Baum</a:t>
            </a:r>
            <a:endParaRPr lang="en-US" dirty="0"/>
          </a:p>
        </p:txBody>
      </p:sp>
    </p:spTree>
    <p:extLst>
      <p:ext uri="{BB962C8B-B14F-4D97-AF65-F5344CB8AC3E}">
        <p14:creationId xmlns:p14="http://schemas.microsoft.com/office/powerpoint/2010/main" val="2753782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4801314"/>
          </a:xfrm>
          <a:prstGeom prst="rect">
            <a:avLst/>
          </a:prstGeom>
          <a:noFill/>
        </p:spPr>
        <p:txBody>
          <a:bodyPr wrap="square" rtlCol="0">
            <a:spAutoFit/>
          </a:bodyPr>
          <a:lstStyle/>
          <a:p>
            <a:pPr algn="ctr"/>
            <a:r>
              <a:rPr lang="en-US" dirty="0" smtClean="0">
                <a:solidFill>
                  <a:srgbClr val="FF0000"/>
                </a:solidFill>
              </a:rPr>
              <a:t>Introduction to The Wonderful Wizard Of OZ:</a:t>
            </a:r>
          </a:p>
          <a:p>
            <a:pPr algn="ctr"/>
            <a:endParaRPr lang="en-US" dirty="0">
              <a:solidFill>
                <a:srgbClr val="FF0000"/>
              </a:solidFill>
            </a:endParaRPr>
          </a:p>
          <a:p>
            <a:pPr algn="ctr"/>
            <a:r>
              <a:rPr lang="en-US" dirty="0" smtClean="0"/>
              <a:t>“</a:t>
            </a:r>
            <a:r>
              <a:rPr lang="en-US" dirty="0"/>
              <a:t>Folklore, legends, myths and fairy tales have followed childhood through the ages, for every healthy youngster has a wholesome and instinctive love for stories fantastic, marvelous and manifestly unreal. The winged fairies of Grimm and Andersen have brought more happiness to childish hearts than all other human creations. </a:t>
            </a:r>
            <a:endParaRPr lang="en-US" dirty="0" smtClean="0"/>
          </a:p>
          <a:p>
            <a:pPr algn="ctr"/>
            <a:endParaRPr lang="en-US" dirty="0" smtClean="0">
              <a:effectLst/>
            </a:endParaRPr>
          </a:p>
          <a:p>
            <a:pPr algn="ctr"/>
            <a:r>
              <a:rPr lang="en-US" dirty="0"/>
              <a:t>Yet the old time fairy tale, having served for generations, may now be classed as "historical" in the children's library; for the time has come for a series of newer "wonder tales" in which the stereotyped genie, dwarf and fairy are eliminated, together with all the horrible and blood-curdling incidents devised by their authors to point a fearsome moral to each tale. Modern education includes morality; therefore the modern child seeks only entertainment in its wonder tales and gladly dispenses with all disagreeable incident. </a:t>
            </a:r>
            <a:endParaRPr lang="en-US" dirty="0" smtClean="0"/>
          </a:p>
          <a:p>
            <a:pPr algn="ctr"/>
            <a:endParaRPr lang="en-US" dirty="0" smtClean="0">
              <a:effectLst/>
            </a:endParaRPr>
          </a:p>
          <a:p>
            <a:pPr algn="ctr"/>
            <a:r>
              <a:rPr lang="en-US" dirty="0"/>
              <a:t>Having this thought in mind, the story of "The Wonderful Wizard of Oz" was written solely to please children of today. It aspires to being a modernized fairy tale, in which the wonderment and joy are retained and the heartaches and nightmares are left out. </a:t>
            </a:r>
            <a:endParaRPr lang="en-US" dirty="0" smtClean="0">
              <a:effectLst/>
            </a:endParaRPr>
          </a:p>
          <a:p>
            <a:pPr algn="ctr"/>
            <a:r>
              <a:rPr lang="en-US" dirty="0"/>
              <a:t>L. Frank Baum </a:t>
            </a:r>
            <a:endParaRPr lang="en-US" dirty="0" smtClean="0"/>
          </a:p>
          <a:p>
            <a:pPr algn="ctr"/>
            <a:endParaRPr lang="en-US" dirty="0" smtClean="0">
              <a:effectLst/>
            </a:endParaRPr>
          </a:p>
          <a:p>
            <a:pPr algn="ctr"/>
            <a:r>
              <a:rPr lang="en-US" dirty="0"/>
              <a:t>Chicago, April, 1900. </a:t>
            </a:r>
            <a:r>
              <a:rPr lang="en-US" dirty="0" smtClean="0"/>
              <a:t>”</a:t>
            </a:r>
            <a:endParaRPr lang="en-US" dirty="0" smtClean="0">
              <a:effectLst/>
            </a:endParaRPr>
          </a:p>
        </p:txBody>
      </p:sp>
    </p:spTree>
    <p:extLst>
      <p:ext uri="{BB962C8B-B14F-4D97-AF65-F5344CB8AC3E}">
        <p14:creationId xmlns:p14="http://schemas.microsoft.com/office/powerpoint/2010/main" val="1520501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441574" y="-184827"/>
            <a:ext cx="3238363" cy="242564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254" y="0"/>
            <a:ext cx="2172916" cy="1303347"/>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8170" y="1828800"/>
            <a:ext cx="4063594" cy="5029200"/>
          </a:xfrm>
          <a:prstGeom prst="rect">
            <a:avLst/>
          </a:prstGeom>
        </p:spPr>
      </p:pic>
      <p:pic>
        <p:nvPicPr>
          <p:cNvPr id="15" name="Picture 14"/>
          <p:cNvPicPr>
            <a:picLocks noChangeAspect="1"/>
          </p:cNvPicPr>
          <p:nvPr/>
        </p:nvPicPr>
        <p:blipFill>
          <a:blip r:embed="rId5"/>
          <a:stretch>
            <a:fillRect/>
          </a:stretch>
        </p:blipFill>
        <p:spPr>
          <a:xfrm>
            <a:off x="4414569" y="1301082"/>
            <a:ext cx="2755959" cy="2019634"/>
          </a:xfrm>
          <a:prstGeom prst="rect">
            <a:avLst/>
          </a:prstGeom>
        </p:spPr>
      </p:pic>
      <p:pic>
        <p:nvPicPr>
          <p:cNvPr id="25" name="Picture 24"/>
          <p:cNvPicPr>
            <a:picLocks noChangeAspect="1"/>
          </p:cNvPicPr>
          <p:nvPr/>
        </p:nvPicPr>
        <p:blipFill>
          <a:blip r:embed="rId6"/>
          <a:stretch>
            <a:fillRect/>
          </a:stretch>
        </p:blipFill>
        <p:spPr>
          <a:xfrm>
            <a:off x="-430216" y="3388436"/>
            <a:ext cx="4617205" cy="384767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8170" y="0"/>
            <a:ext cx="2495550" cy="1828800"/>
          </a:xfrm>
          <a:prstGeom prst="rect">
            <a:avLst/>
          </a:prstGeom>
        </p:spPr>
      </p:pic>
      <p:pic>
        <p:nvPicPr>
          <p:cNvPr id="6" name="Picture 5"/>
          <p:cNvPicPr>
            <a:picLocks noChangeAspect="1"/>
          </p:cNvPicPr>
          <p:nvPr/>
        </p:nvPicPr>
        <p:blipFill>
          <a:blip r:embed="rId8"/>
          <a:stretch>
            <a:fillRect/>
          </a:stretch>
        </p:blipFill>
        <p:spPr>
          <a:xfrm>
            <a:off x="2466975" y="0"/>
            <a:ext cx="2528279" cy="1367757"/>
          </a:xfrm>
          <a:prstGeom prst="rect">
            <a:avLst/>
          </a:prstGeom>
        </p:spPr>
      </p:pic>
      <p:sp>
        <p:nvSpPr>
          <p:cNvPr id="2" name="TextBox 1"/>
          <p:cNvSpPr txBox="1"/>
          <p:nvPr/>
        </p:nvSpPr>
        <p:spPr>
          <a:xfrm>
            <a:off x="0" y="15875"/>
            <a:ext cx="12192000" cy="369332"/>
          </a:xfrm>
          <a:prstGeom prst="rect">
            <a:avLst/>
          </a:prstGeom>
          <a:noFill/>
        </p:spPr>
        <p:txBody>
          <a:bodyPr wrap="square" rtlCol="0">
            <a:spAutoFit/>
          </a:bodyPr>
          <a:lstStyle/>
          <a:p>
            <a:pPr algn="ctr"/>
            <a:r>
              <a:rPr lang="en-US" dirty="0" smtClean="0">
                <a:solidFill>
                  <a:srgbClr val="FFFF00"/>
                </a:solidFill>
              </a:rPr>
              <a:t>Images of the setting </a:t>
            </a:r>
            <a:r>
              <a:rPr lang="en-US" b="1" dirty="0" smtClean="0">
                <a:solidFill>
                  <a:srgbClr val="00B050"/>
                </a:solidFill>
              </a:rPr>
              <a:t>and Characters in </a:t>
            </a:r>
            <a:r>
              <a:rPr lang="en-US" dirty="0" smtClean="0">
                <a:solidFill>
                  <a:srgbClr val="00B050"/>
                </a:solidFill>
              </a:rPr>
              <a:t>the </a:t>
            </a:r>
            <a:r>
              <a:rPr lang="en-US" dirty="0" smtClean="0">
                <a:solidFill>
                  <a:srgbClr val="0070C0"/>
                </a:solidFill>
              </a:rPr>
              <a:t>book I read:</a:t>
            </a:r>
          </a:p>
        </p:txBody>
      </p:sp>
      <p:pic>
        <p:nvPicPr>
          <p:cNvPr id="4" name="Picture 3"/>
          <p:cNvPicPr>
            <a:picLocks noChangeAspect="1"/>
          </p:cNvPicPr>
          <p:nvPr/>
        </p:nvPicPr>
        <p:blipFill>
          <a:blip r:embed="rId9"/>
          <a:stretch>
            <a:fillRect/>
          </a:stretch>
        </p:blipFill>
        <p:spPr>
          <a:xfrm>
            <a:off x="0" y="0"/>
            <a:ext cx="2466975" cy="1857375"/>
          </a:xfrm>
          <a:prstGeom prst="rect">
            <a:avLst/>
          </a:prstGeom>
        </p:spPr>
      </p:pic>
      <p:sp>
        <p:nvSpPr>
          <p:cNvPr id="5" name="AutoShape 4" descr="data:image/jpeg;base64,/9j/4AAQSkZJRgABAQAAAQABAAD/2wCEAAkGBxQTEhUUExQWFRUXGRsbGBgYGBwgHxsgGBwYHBwYIBgdHyggGxwlHhwaIjEhJSkrLi4uHR8zODMsNygtLisBCgoKDg0OGxAQGzclHyUsLy80LC40LSwsLC0sLCw0LTQ0Ny8sLCwsLSwsNC8sLDUsLCw0LDAsLC8sLC8sLCwsLP/AABEIAKUBMQMBIgACEQEDEQH/xAAbAAACAgMBAAAAAAAAAAAAAAAEBQMGAAECB//EAEcQAAIBAgQEAgYIAwYFAwUBAAECEQMhAAQSMQUiQVETYQYycYGRoRQjQlKxwdHwkuHxBxUzU2JyJENjssJUc+I0gqKj0hb/xAAZAQEBAQEBAQAAAAAAAAAAAAAAAQIDBAX/xAArEQEBAAIABQMCBQUAAAAAAAAAAQIRAxIhMVETQfAi0ZGhweHxMkJSYXH/2gAMAwEAAhEDEQA/AKxSoLC8o2HQdsH0KCBlDoV1Rp1LE6p0xIvOlo7wcceGIFjsPwxxTzRSQFUj6mQf+g2pfj1xnK5Tss0cjJUQA0KQewGJddBk2p9rRitU6zaAvQUwlyTMU/D1e2L26+8kuvnnqhgyrenWQXNhW0j36dPLO2/TEty9oah/kspl2tyfLAvEMhSUak0kDcQPbOAc5mGdnKyFaoHGoAMIprT0WJhREgT1JO9o/o1RkjSY6kE/5dKntt/yw3tJ97HLK63CyOczp+0oUxMMsWNwYPTC6vndlVVuQBAF56Yb0aj6yTTF6gqNEzq6kSbSdvuguBvjQapaQoMyREAnxjVid9OkIl+i4zzZ/wCK6hAubEE6QRMEwIkgkCe8AmPI45p5fxTyrJ8gPxNhiwUs7ZUQM+lcusaJ5suxYQEJEEmZsb7C2NZfKoQwBufXV5DfaiZEzzHcXwmeV306miReHydKoWbYKFk7TsBO18DVsvADaDpK6wdJgrIGsGLrJAna4w1agwqrUOl9LKQoOkcgAS9yIhT7RgXO1X8MUyqwKIpSJkx4I1e3TRpiNtz1xree50ToDXJsTpFMlhJ0hTMASTETtfGjRIglCAVVxym6sQquLXUkgA9SRggZ36zxCim+oQYIOgIDrgm0agPvXxrPZtqqhXVY8FKJiRISpTqavInQB5XxN57nQ6B6lAqWVkKss6gVgjSCTIi0C/sxwoHQDDKhxMrmfpGlZknRJi6aInfb9gWxFWzGvQSI000TYCdK8xgd2Le6JxZct9YdEVNJ6D4YwvFtI+GJEzBXbHIzE7jG0T5ZwbaR8BghqImIHwGB0I6WwXQqoOuAGzQFMSQPgMDZ+GRWTST1EC2xv7Y+XxbVa6MsMsjCkKupvDiBNunxO0TNvywHNemEqK8hlgbDpabd5m3TA3hKzkrAWTpnf4HvgqpQTQSdI3gCe1tv38MGZThy+DrZ/DAMQwFwI95vgE9Ohqggbnt+XW+JV3DbEkCLH1YB6W7YZVaZlVEBDcMs3tB8+1gcRVKeoC0yBG82lbDzgTHfAKq1Ik3Av0xvh9CHWRse07/vfBb5Ult4B85jbc9h1xNxWFQBRyxdiPZMHAa4qqhzIQqtugMne4g7H8O+N5KkWB0hTaygXAkfC2DaWXo1aNPcxAdmaNM7AdD7OwwtyufdQ2hpSLg2sNvMn9cBPk8kBVJYKAm+qPW+Nz7umMzGZlwAgg9YH4dMF1OIhkDlGDdI77EnzsPPbHGQyGomrHIoliTcwJgD4W6eWAE+jTeBHsxlGik3WcWWkKL09SnlEgmD0/lgjhfDUqKGB0qe8ScBWvoi9FHwxyacfZHwxfafo/TAtee+Iq/A0O2AptCsOoHwweMz2VfgMOano2Acap8IXYXwFN8byHwGMw2/u3GYDteLqaYGnnAEH3DEDsjUjVnMQKopxppTJXXO8RHnOD8s6Mg+qkgDb2YxqY+jtT0kOc0tQLB9QUdJOqI9a0TOOfEluteW8bJ3AUMrUNNHRKjq3izpSdIpvpE6RYkfgYxJlqjMpamjuo9ZlQkDrcgdr4N4fmERuHyzDwKtZqohuUPUGkwBzEoW2mAT3xLkc4i0qAD0aVShVrNNanWaRUdmWonhEAtpOkq3yG/K8TiY+2+v639vxXWN+f8AEuXz6+GKhpvo/wAzQdHadW0Y7XiFRYLU6gVwNB0G8kgCwsxiQN4jA+TXLijUHiDxKuWrUzr8aVYtKU1pqpppSiTN2mPPHWX0FsjUNT/BFJalMpULSlRizyFKkaWmZm0Yern4/KnLino8QZWUGlU1PJUeG0tG5Ai8YF9IOL6k8Pw9Dfa1DSVAjvcEyMS8OADV/E2rJVUO4dgC76uZVIcIwABiNhhR6T8HeutNy9MhEVJpJUVRBbSv1p1NExqMbjthlxM+svjv1awxx3Fx9F+OZdKCatJ6QCIJXdQPeLeeCfSuhlszTXSVR2WVcbo3STuVJgEHp5xHlXDuF1qchNZU+st9J9o723xYai1VpzUGm1vPyx8vPvLhl1le64z+4mXLVDSouklqrGmVMctUGyW6EXHkMG5/hDrXpUkfxBWJVWtZqbFaot92Cfjhlwbia5QVFqAOzJ4lIQSBXUFVNgY1BjJ7J54h4XxM0MrmKTAmrvQeJKmqNFUz0IHPfck4+nleLLdfzv7PBOT3+a+5XTpEq7pSqvRVmAqhDBCkjVIERaZGIBQqOhenRqOsE6lRiIWx5gIMHFjyGaoGvlMx4/hjL0lpvlwlTVKAgqkDwylSQSSRECf9Ieby+rK5emhKmmc0XRSQq+LUlBNg3IWFuhI641jnnemvnX7fmlmPcpr8PYVFpoHqO1JKgVVk84k2A2HfHPEsi1BkRgwZqSVCGsVL6pWPKMWLNZmi/i0/FNIVcplqQqhHIV6Ml6bKBq0tMEgEYg4kqNUolG8RKeWpUmbS6gtT16oDgHqD78Th5Z2yUy5dXStBu+JFSeuHtbK0CJ0kHywGuSWeU/HHpc0WUyWo7xhjU4UqQS4xvLoNg4MbgY5zNRdAYczExE/rvgBc7lzqHhmRuZttf8sBqAVbmAIuJO/sA6+eD85RBIglgBsBMExY+flHfHGa4eV5oLuEHKCCFG3W/cg4ARnOkXDBQGYRfc9elycTay6iAOYneeUhfO0eYGD8lRVGqI4AgWV/lzR38xuPMhg/EaOkhaQUjZ1g8zTMTff88AsORdUdircoAUSLEwSbRI8u5GBM1SGpU+6F5QJO2oz7Ji/YYZ0aXhfWVGgk81yTERYzyn2+d8RZXMglgtODuLyRyhYuNjE9d8ABxRSmogC5j8ZwCgqOIJBC3I3tNwLeZwzzBVv8Q2X9kDz9uI8t4bhlExIa0CApjc+3fACUKylagmbQBBGxsSDZd95xxSq+Cw2jr+B2sRPTrGGngrSZtZUlvU7CZuY/XrgF+E/Wbiek/a3vcwB8cBP4oeoq6VAbSqCBIJje0G2L76ScEFPIpTCCAJkNJMxJMgXxSmqnLuhYhoaSBExPfoSLxi1cW9OErUhT8EquneZO3YfrgKEMwy6l3UesD1ubW8unlhvwqufFBqVQEW4UdjuIA8pn298RpXy0rCvqnUwkQw7GRb9ieuIqbZa2pahG8kjbaIAiPnfzsHoa59LDVYCBH645OZB2t7R/PFQp8fpCwD9h+XswTS4/RIujT7sA6zKuZAbV5A4jo5NxaQp7TgJPSCmAF0vMTGoC3keuI6npJRB9R73BscAL9Ffv8zjMLP78Ts/yxvAWbI8O0hTrA5R18sdvm9M67gbkY5ynB6wUGJ5RHwxBmVekQHXlax7+fy2wAudzK64W0MbwNiFIaTbv5bY7Co7KDu03Gw8p64BSkFB2ZZgGex6jzA+fuwxyqKNTWmIXrEienuwGquT0nlJPuwRlfEX7BxMabqfVbEuXzBHrTgCcrnUJ5ljE7mmQR0PQ4HrZVHEg3x3laKj1hgBalJ6VQ+A5RT9nSpHtAYEj2T0wVWoAkVaoeq8CC0QttlUQqgbWGDc3SpwpB8vcL/j+ONGunhgFr3/E45zhYS7km2rnlZq0lqViWkIwlStvN0PUjopHUXuGEjC0oihAwJYFtZ6GfVjmvG8GJuJwwzufpgGL4R1szqJ0jGrhN7TYkLThRpnSST0lSSSoM8p/dout4hnFOsQZPhx0gJT0sIDGJYKRvYb4mov0gnyGJKQVTJp/HE5JvZsE9WjNZghAOkUlO4JVwW9awDhWN2taL2m+scLolRpGqYA1CQSLmxsb9ZsBAw4WgHAJCqOnTHRydID1pPyxZjo2r5y77a5n346GU0qSwY+44cUmZP8ADQE98SCjWqSX5R8MaRWKlTw2kAjuO8jtv+ztjMxTU6NA620kRJJHXa4+eGubymw9c9DExHT9/rgXPqy6CyqNNxFiTY8wB/d8BIKwpkm4aJ0XuTsOsYn1vqWsq2I0uNIk6DtqIMCx+HwCyuSBfUDBBJjeLXtHT37YsdLi5WmV0keHolwIDFo9g67fPAL82COSpSJ1MLtrJuDGkk+Z7XOBatZqaafD1EsFkrBtsA0Rvb498FnNVtT2JG6ajIiQZ1Kd7RvG/bGZKo1R6qu2w5bSEkzYHrfeOmAGWq0uK7BZWZA5oEGA3c7fHHDUxRpJmEJglkg7dGHslST7sQV6MtCVFYKCwEAkmTqEbSSCY7Dbpg7JZcPRqJAgFWIk8rAkEHy0sSP9jC+mSC7M1S2Xg6d5J6mdvfhRrAIALEkC23unth9mqSqGQXgXbzwNlqFNjuZi57RuZ6bYAvI8MZ1apu6QVMWuoBUwJta3txNxGsNKUkQPWBjlXlQ9QL3PXrbfEGVzrIj00YhHiWggwJEAAWJ292IEydMyGd2j1QFaLzfmiL/gcADncuwcIY1zJ23JODqatpYEKJsCIEbT/Q+fUYGYKWaQQOw3jcCJvb4WOC0oU0qyAxXbYA3HrKQ3yPW2Ajp0HLHSApFiDFrdzgmlk3YGG29blXefke5xI1FAAzM0gE3AJjsTqM/oR54gyuTRmUXKm6iACGE7XtI2HswETpVUm6KQbE+H5+V/diWlJZSyiwvZb27AXtgyEcSNUmRIgXXcHs3w6HywHSpJqDrUqxdWBT3CxPxwHWZo1SqkANBj1V29kY4ZGmGURHKffYT07Ym8KmPtAMt25bwJvMRPfuMQV8pTPqnsGWD1/GfywCnwW/y/l/PGY5+gJ3b+E/rjMB63RTMNSXlAAUbbmw88Vt6/iyJKEerqm4i4K/uPfhyeIVqWmqo1J4aggiAIAiY/GMKuIV6dUmqgCvMssC5g887drd5wAlN9KmbEgezTBFvaJvgpYuxUC3xk7gDywK4pLL6QYUj1p5jJBgSLfDDKhxkQsgEJ9pQNzvvck97/AAwD3hZ8JddUtpOwibHqevc4nOYo1N6RmYHc4THOVKh1Rq2tMC5G3uGDMl41ygA6amgGPKYIPfAGZzg5Ucoj34HXUlivxvhxlKJN2qFzA2NhvNvbjurSTsZwFfzVaSBpjvbAVbIioLWJP44bZtZaBO3l0BJ/H5YjoU5LGXgxER0tNumAr39yqpOoF+wE4ko5QiyIF82vgviNUBius23k9e2JeHDxFkFSRuCP0wA4pQIkav8ASMZ/doIlmM4ZJw8kyQB8/wA8DZijBvB9hg/M4AUcMHt9+JGyipcp+JxLSA+6T7p/DBqP1C/I4Batc/ZCifKMQ5vLNpkwfIH+eHi01NygnGhlUJ9X5/zwFFaoOY3ED2TboCZPs+GF9QmsinSRLW36H8P31x6LX4FSJZ2JCEXW0e7zN9t5OK5xKqi0jRoIVUC5aPtGIDWiYJ6/oEfCMoqhTUNxeJBIiCRJ6b7GZtjXE3qI50K0FgoMArEgysTBJjYdfbgWvWVmCiS1PmDM0XOktNjYTa/b3lgug0U6nhqXDHWw5pAMqIlQdP7JwEtCiaehCAFJuEFhNxPNIJn5GRiPitRKdatAUQq6Im8gaSYB923TecS5fMpmQ5BRKhBILMArTII0n3Hz6xiHP5hU8PUhZlENBWJFgNr6R5dhgK/TousOiWuRG9gJPsEjDvgNd/pAR1/xEZWmZJIm89ZX5nviAa/GWeSOUKD5QPn0vJHswVwnOOc0gck6n0mVvBJHugk7XtgBsrw1jEvYlgF/2sQST0URJOAM8iLVdaQ1wJLExAAEmNh5W7e6fiObfxzSpmJMe7p7gdTeZjyw8yHoLUf7cahJ93fAJ+G1KhCqtJFIGqTJPYEi3sA9/THOdzz+CzPoljuq77jvsVB+A74uFP0DFwXYn1T0ny+GN8U/s8BywKMQSog9p/HpgPPuH5mseVFSSLjQpI6g99Jttf8ANlXz1U30IrGIIHUdLm+9m3wsbJ6SyVeVlswgcwEXAJnz7W9uNNTp7SwkcwgxuYIg+/8AmMAWWzJg7gdkSRbyHbp+mJ8vUquANNPpplQAYP2THKw7G1/ZhZlkp25msOUxuL+793wT4NK0ljb1Qo2HWzbj+vfAMa+bqIWAFLU0G4BVvMxs2MbM14BApP8AeCBZncWO4jsR123wtFOgWMK7EgzIEeRME7+8z54xqdKRCsH6DSuk91uQD7r7b4A1/FeCArQY9XcdQBuD5Hp52PdHIVFJgUwv+qAYHSxFx3/oB3SnpE0WAm4hfjvqxJQSj0R4jeBf4nv1wCqG+8P/AMsbxrw6X+S3wH64zAWhfSSroQELphdxY2Ajz74ENRILAQwjSVJgHrIJkDc+cYttHh1J0QsgJCjpew2wgqZ1xKrTZT91QRYbat+/Q979cApNZihUKpDEqpAjfrfa/XBtDLBTNQQFkQI9kwRf9BgKqkzdtTTuvUdBHSDhvkKFokk9FK2IIA1wfaTGAYjJEtNOqDtyNYbiSG/ZvgTMZoqp19DAEnmO+kHqIIk9BA6zjk09DFS8AAzBvc39pmwH6HESU5io5RFFkVnUQJ/1GZJ69TOAvvoTnsvVQg0xTq/bALQfMAk2P64s9Th9Pe/y/THkuXfQwq0nQsv3XVrWsQDt/LF84d6VI9LUZB2NtjGAlz/A1bUVc6iIAIEXiRO4kCJ88Vs1FSppZWWxmejW7E73OH2Y9IEsYt++nTC3ieapVYJPMtwQN7ER88BV8+6+K5BtI/7Rg3gmZVQ+oj1sRtlabFmKzexg7QPznESBUJhY26HzwDr+8k1RNoBm/nb8MdDO0/vDClawP9Djvxk6kYBoMxS3t8P5YkOdp9x88JmKMI1x7CMD1qI6VD8ZwDw8Rp/eHzx0udpn7Q+BxXqdEg+tPkQMSprnZQPjgG3GQlWgyKwBPcHpim1uGzpcqSwIABF4B3AHmNvMYuFBRF4B8sEaBa3vwFSzPDHpjT4iLq07CSoJIJk7kwD7h54WZuvRLDTSdhBTmMQQBFug/Pvi28a4c1VlKCdgZJjfcrIn+uF/Eci1OmqkfWOxJhrACIAne8CPMmMAnyFanHNpEg6SNWonzAsBM9ievQ4n4ZQVlDQATJggLsZkWsYn5e8UZZhTZ3YozT6yzA8gNpkj9nA1Thr+EwIY3BW8zNieljsL9TgDs3W0ItVQBADElpktsSR1jV7wuIeH5iK5rrJSNTGZgiLd5vMeYwZwvhI8NYEM6yQL2WxgG1xze0HCXP0Qi+HTYzUN53gHb8PhgGvoXkmrV/FcbvPx88erUX0FSATY7Cfu4QeinDRSy9MHcxPxGLBTMnaRB3PYiPngN0qjfcfcH1T2GCKVRtKqwIAKb+4Y0iQPVT9+7CnPcRC5inStLUqz2/6Zogf95+GAC9LvRkVTKBdYEqSO0W9l8ecZrIujKrBQRuDBYT7IgdNj0OPbdYZ1n7hHxP8ALFJ9K+FqytU0nUk6o3YAA6fb2wFGo5dlmdEdItB7wZwUaMFY0zI3KTHw5dttjtgD++qCj1XA2kQD3Ewbf190dbitPT/gknoTuD3jTv3IN/bfAHvr28SnIJH2II6iwkfHyxtaLMGXxE6dEsehPfpcfLCwcZpswmi2qID6uo6QRcR3nEp4zTGk+D0IMnebREYCdfFGkGqki+9O/v3j9cSVc28iKqG/TQYjvbfz9neMB5HiVAzNJwJ+yZge+Cev4e3t+NUFIX6OT3Mi47zG/wDLAR63+8f/ANf64zCr6fS7P/Gv6Y1gPT8o7hFj7o/AY4qvUMgxfffEuTPIn+0fgMTlsArq06kQFUAgiw7iMd0jWUBREKABbtYYYhsbJHfACqz6WZ1UwjXi45ThDxAa6QA3gf8AfOLTSYQfPHSuBsAMBVOG0/CVg1ja3tK4nzHhsATB5j+AxY2pqZkC+I6iJYaFgeXfAUnPmE+qJHNcrbYHqMD53QS02Mn8Ti8tTp/dX4YDzFJCfVHwwHSZqwi9hjFq4GECwxoVRgDhVGNmtOATmAMdNWwByop3UH3Y6bIUmuFGA6dTEWZ4hoYGd7YCWrw4g8jOvvkfPEfi1Kf+JDL3G/vGGS1NQBxzUFsBJlcyrCRg+k2Ky1JlOpbdx0P88HZPOSJHzwD3EdamrRqEwZHtwKlc9TjZq9e+AU8dyBl3VoJQKokAAgib+wdj18sFU8sjVKLMDpZSBeOZdJUmO6q3XoMEeIp9aCB3xHxFpokqOanDrH+ghiPYRIwA3Esj/wASvh/ZXUPaz3P44rnDKK5nPTBs1r2gGBbp39uLK+a+trt9ykg85IZj7DtgH+zekQ9SpUF4/f44C+ZcjQvtPyaPywBxykzgopqLqkTTfSwuDIaD+GNUs2Asf6m/7pxIucGuTtf8sBX19GiwvmM+fbnCO3an54myHo94NTxB4zsV06qtdqkKxUmJXyGLBRzyy3Yt+S4leuDTA7R+I/TAE64qDtBxFAfxJ6t+QwH9L59+h/AY5y1fmaTuQcB5Rxvh5o5iqgpqRuu9w1wd+9sDLmGAjQu1pDb7D7WLb6f5Iv4dVH020sSYERIJ9/44pvMs/XDeTzjaYkX6YDsCobmkoLSRvEiPO2/z92NpSdhzU15t5UzPuP5YgqqxDgVwxBkHxI1DsJNyP3vifL0qkH/iARYj62bfd3364CdKDahKqojsd+0+Zj8cd0suWZQALCDyiQYi/wC+nljHp1hM1SVI21zBN+8/07DGvDqG3ibiG57x3N5I9vlgEv0Gr/0/4f8A44zGfQ2/zh/F/wDLGYD0fIVzoSfui/u3xKMx5/ywryZ1BALtpEAeQHvi+O6rXBG/9f5WwDE5gz77fv240taRgJakb/0x01QqAYIB2PywDSi5jGnq74XDNgY2K5cwtz08/d8TgD2zGI2zFjP9cKhmena379kYk+lgST7T+/hgDalW37/ZwDma9scZmuypqg6DaYtMXj4H4YWVc8vQz+x+WALavEX/AH3xsVxhZSrywRQLyI92377/AAk8TSSCIIsRGxHXAGvWtY3/AHfHSGw7D9/rhW2bEnsIP9P32xOtY6NQBKjcwYBPmLdcA1FWLfvfAXEMwpZB1B/TAmYzO0TG9+u2BshV8SsTBImI9mAt+Sq2tguohPXA9JrC2CKKTeDgIWpHrcYBTkqR0J+BjDgkG2FGdpDxF0TqaPfMCY7xb4YA+nmFMH9ie/uviTV1m0dO07+2xwtq1Cp0sulhuDvJE/hiOpmjFrew+3AG5l42tt77YI4fUlxezT75U/rHxwvak/hGoqygMFvd29sfEYzI536xCNtS/ibfvtgF/EdVQ5tEkszqLe7p7jh36P5b6PlqYCBmZSWMt95hEe7Faq8SSjnMwxP2QwHcgkX/AIsW3gtU1MpSY7mkrfxPVOAleooF4Erq6dYt88KPSvj30Sj4qU6dRvECw0xBBPQ72GJcxV5S3gpUiAdTsphlEGV7kEe7FU/tAf8A4Ug0TTJqrH1pYTE/aUHbARp/aa//AKOh/G/64lH9qlQW+h0f43x52jY7jAeuehvpo2dzQotlqKAozSCxPLFrnzxe3yyj7K+qDYd5748V/swcrnp0lj4TgAGNynWD0nHqz5iobjLg2G9ZusxsmAD9JEVop6VKuGBkewAiCIN8UKvwcIWV1aIiQF/iF+t/li75mpqqiNhrAgyOULMT01TjvM5dXal/7Y/B8B5zSyMlpptpPaPzO2JRlF1oSrAAesCDvuIna5+OPRBwxQSsC388RZfhyHw5Avp+cYDz/MZQswOlgBawH4TY/rjrL5ZAACCYMi23w9gwKPSvMgv9Xl4ExKL94Afb7YsfolnWzdMtVWkHFXSPDVQI0TeCeuAqemn9z5H9cbxYP7txmAb+hlWmaqMornSL6wmkSNMEg9TsOuMCos6sykAtJ0uIIuZlbEYB9B+KipmMtSVQlOKkUxf1abLLE+sx7+Q6YHzfEKVZ2pVjBL6VrDdihChXESZOzAEgEbjAMGK6r5qlEm2l5kEddMbwMOc/Wp/RaJd4W3OiMynUJU9Cq2EE77dsVirQp5R1OYh6t9FEXRZeRUc9TMAKN7TvZ3x3jlSnkspX1DU0lwQNNSVHKQOmxttAwACZvLWP0knqfqTsTvZrXEYb+jAprmQy1WcgEx4RUCViS0kAGRBOK9luHU6q+PTcJlZmsGmaekMdAgc457Hp1wx9EONq+bSjTBSjTDaVJk1DBGtz1Ig+XN5YCXiZoLVcNUqq5Lkg0xaJnc9rjuCMDeLlxUKF6+oGDyJeYi8+eOMxxBK9Z8u4LEFqdOoAWYM5KkaR6yCPcB7cQcQf6EZbnzJplhVg+GkHSBTkc9S8FvsgfEH/ABPKU1yVMOalNUOo6kBa4ezKp5bH9YxUn+imB9IcEif8Hp727Ya53iT0shlapchjUct1nWaraSDvJgGfPCjKcOTNTWT6oHlqLBIn/p92tdOxwBPo0lB64NOrUfSxJHhR0O7arC45vZ3x3x58umYYVFzIYsCAPD0vqgDRquV7z5g3thVwDis5qjRoKadAPzAxrdo3c9TY8o2jytPxziq/SalGsC6M5iPWpnSBqp23Jtp+1+IZmM5lLXzMSQIFKDBF5MWvh6mXUZCoqawrssNWhZhkAJIHKhC2Jg/LFYzvDkyIVq0VXJPhcraFj7Tg/bv/AIc77mwIPyucfMcMzDXqO1ZRABJYqaewFzYTA88A3ocOHi5OTRMKNY1rz873A3e1pG8eWGHo7w1UpVNRpsxMypBAmevTpiv5DJ1TmMgxRwKdIayVNjqqcptY3Bg+WLFweiVpEQV8iDf43wDRKQ5Nt7+d/niXLtBcdwdvbtPQ4ET7Hkb+V+uJKVWBVvfSSBO4vceWA2+ZpjcNb2T7L4g4fXovXQoKrMpBnlgXmTaYGBlHjLzckEDWYg9Iv1/ZwJQzeislJFNNRVp6gTzMSw9Y7+wbRgG/pC9IV2NQVtTaSNISDyi6k3IGx6jCp6+VNj9I5oP/AC7CR5WEkfDE/GuI6cxVpvLU9QOkHmQ6Ul0Jsp6xseYHpgPP5QZRddT62Z8JSGAPICRUkW2tTBvFzE4Cx5NUbJMKdGoVLFgjtDN6twwG1rWvHWRisjiuXVZGWM8pA8dr9BFu7Ae/BLZ5n4dXqGoxY1xzkwRz0oIjbT0A7YH4b4eZpvm2Uq1NXUmAEqOwE1B/qXTeLTpO84Cpelyg5lH+w8T0kWkeU49O4XXX6PTIUIDQpwomBerYTfHlnHSXytCqOgA/hJE/I4vfDMyPomXIVz/w6G0d3jcjucAZV5TSJ9WohRvfGk+5o+JxWf7Ua4bKDuK6j4IQfni1ZsK1ELtCGPLaMUb+0J9eXpt1epzf70Uq3xgH34Dz+kcG5egT7MDUaV8WXJUBpGAef2Y0dOeHbw6n/jj0riebIXk3Koqf7oMn/wC0En26cUD0OXTmARvoYD5Yu+WXUzMTIpqFXzuQ7e8iPYowC3iwFKtTQbCmf/HEhqXo/wDtr81fAfpO4OZT1vUbYeY88ccRrBBRMMRoSAInZ+5wDxc1LMe5/wDHApzWmmhAk/VwO9xhKnFrn6qtYX9X/wDrGznrLNGpEiOZfd1wCNPQagC/LXP3pqp1M9KXcYdej/CVyoUIrKhfWdThjJWBso6DE54qxJ+pa+5Lgbe7HD5pwqkUARaB4nlI+zgAPHxmFH94P/kD+M/pjMB3/Z9xajVzlGpWinmaYYEj1awKEXA9WoN52IB6xhTxHPpk2dcuwrZlmYtXF0pSTyUp3a5Bf3DrhLmcvTABVwXtaZB9jQL+WOsuiaRq8MkxM6gb9iLe8RgDOE8aaPCzCNWoEyb86Md3Rz17qZDddzi6+kdfKfQsoGrNUSkDCKCHqyFAB/yxAOpumwuRiihaQnlUn/e/4GMc0KlPfQh8i5j8ZwHdX0lzJrLUQikqStOkg5FX7mnqD1JucXL0Co0q2cSvRIpkBvFoE+qSI10z1pk9N1J7ERXDwOoyh1o0mUiZVj+f54WVqL02UiEJFipsQf8AUL4B7xvii5dq1LKMTUdm8bM7EyT9XS+6o6vu3sjCvhPHCieBWXxcsd1kakMEa6bHZoO2x+MxUa7ookIy+4+e/wA8MMouSZV1tpY2O9jO46RGAsXHGyY4dlg1ZqyqxZUWz1SSxCt9wCeY+4XIxQuK53M12VtDU1SPDRAVWnG2kd/9W+HDcNyhMrmTt0+V8Ls5SoqSfFqHzB/I4Bx6L55KubovmAaddW/xNPLVhSIYdHjZhvsemNekPEUoZmtUywNXMMzfWxK0Z+yg6vG7dNh1woy+VFRYWsf9tQL8b4gfhVQE6TTaOgP5YDnhXEatLWtSm1WjUM1abgwT98Nur/6sWzKU0XhlUZasSHqqVvDpJpAqwH2he4sQZxWMpl6mvS5amNpTb3+WHGS4BSVhU8TX2EX+AwFq4Y7A0GLVG0UwrXMMQWkkHc364bUMzpQhi0nbCbL50KdDq6EQOdGXeSPWA3AJ92CjmlPUYb2GC54DTvbe+95xLSz6inXZrqqyQT0uYGEdTiKWAMz2OK36QMHZdCVGnYKLEyFta9yF9pA3OAP4h6TLUM2hQYUDl9w7+fmcTcC9IkzFejTrq4YVafh1QJNnBWm46qdgfsz2nFSqZUG4pEeZe2IjRZLhBKjVIYyosQ3cC6kN5jvgPRvTzjKZTMOaa680wQ6mXlojStwD6zmJB2Ht3o3B/SatSd9Y8elVP11NyYe86gd1cbhhiOrlndytRCtUAE+MzBthuG5ttsQvlqaox16oImKZhZ2vP474D0nLjLDhVQ0teYpvVUrTJ0PqZqQWk58mAkjdbjA/pTxsU8l4KspbTpOgQo6nSBsoggeQEzvjzihU03lgCDpJBExZoPxFvPBtTNU3sz2HSLdLHysB7MAXm3C5RKZ30zHbVof/ALTj0T0dcDI0Z/8ATUY94bHlOezCuBDFiCZ/1Ftz7LAAdABhvR9LMwKSU6fggIipc80KIBmcBd8xnkBhtdhBhTGKz6XOngMFFSWqoQWAgNFyOt08sLsz6Z1ZvTUdD/XEeZ9IkqgCtT1qTMTFwInbAJqVK84c5R++DMl9FcSuWn2VMGfUqP8A6R/dUP64Av0Tacx1HI2kqJINhMeQn3xi5/SqSLHiBeVRDKy2G1yIx59R4utGoHpUaitBHVrHe04ZU/TmIFWgxkKARY8p7HAMc9mlbMK0ggKbjbod/fifOMJoTtoQn4Niv8U4yHqh0o1SukgiI/PHOe47ZWFJ2AVREjoD2PngLP4qxVgbi38IxLX0jwo7rPuXFKo+loJ0ijfzcD3X64w+lVQuUXLjUOhZZt7sBdnqqCxjqY/hxhzaBaItIAn+E4odXjuYvNNE9tQD5DAlbjmYi7UrdnJP44Bv9P8ALGYpf97VfvL8/wBcbwHLUKhGhaJGxsSZ6g3vjpcrWALeCAoFyFWLHvhfW4pUablR0AJtH44zK8Vq0zKOyn24Bvk8lWeRogG97EeYOx9n4YLyfD6jqQ1ZQFO0fObYQPxusSSajEnrOHuX4LmatHLHXSK5hwqBtUgk1VEnREfVN6paOWY1DGcspj3WTY3LvmKZmlmAf9xAt5CSD1xLxDM1966uRafDAgz1tP5YQ8M4PXq06VVNGmrX8BQSQdWkNqNvUibz9k9sOMrnatGg2ZH0erlxU8OxqfWMBTMKHQEcrWkCyN5S58d62aqfh/EMl4ZV1cAtq5iTeI6G3sw10ZF6bMop7dFkjp6u/wAcVirlTnFSvSo06SPXTL6S5PO9w0BLKLAm/rC2Cafo5WQsB4a1l0gDxH5mqeNppqBT06j4L3Yhbre+JeJjO9NUDmfo08njte5CWPsFoGC6hy9NNWhlnsvNf24C4LlcznJFJlEMFIJIN0qvqspt9Uw9pUdcTtwXNJSdy6EUgxeSxjSlByvqQG+uUQTur9gSvExl1vqaqGlToVGEu5PQNI8vzw74fw3L0qmpqIqoVKlbAySpDKTsRBFuhOI04QxZUPgFzmGy2nXV9dDBP+CRpiDMzB2m2BMnxk+OuVSkhZqgpqxd1WWIUGGphwJPVZ8sTmxylmzVhhUSaNVBlqYrs7FHgaUUuHCaY6A1FmNhTGwt1xaktTUKNAUE0EaRBLMWgSZsugL35tVrziavTq06der4VMiiKbN9bUBYVVDKQHpjTbdW0nsDiYtXFU0jRpBgaAvVaD9JIVb+H9ljDdiDE4xLw5dy/Oi9Q2erakza+E5NZlamSq8hRAoM6pUzPqzY+cYjzqqzZoiiyrVQLQVaaAIRPMSXJQjlGpDzcxKyYwetWt4hTwqQhis+JUO1Hx9WkUS0aBtp1TaMKsh6StVzK5dKKa3qeGGaowWSYmPD1Ae6fLDHHD2vz5C7FZlwahqHLyhr03aadMEU0RQaYAMDmExYMBcjURiTg3EzSp1UWmrFqtSpTiAEkaqY0FiVC1kpPAJgAwT1hrNmK4p6FpItWq9FWLVN6YnUVNMMFMNHLMq0gRhMnozm1FeqGQCi1ZahV9jQVWMct9Qbl9jTpjEs4WtWr9Quo1Omir4AVloMkvTp6fEK0gGuTrhlqvrYah4gWIUYjTiNHwK9PQfFrUqNJXhDPhpRQgtqlBqpsRpB1almIxV8zxN3sxLe0z+WGHCqFSrTrVEVAuXQOzGxuwAVbGWNz7FN8bvDxnf51TdWHi/HcvXzFaq1KqVNGoifU0zDu1ZlcgufD0l1OpGkspNtRGAKfG8voqqabxUoU0H1SctREcFydU1Jc6tbcwnbkWe+JUq2V1eJVB0xyiqeYh6lJgoNMSVemwbpYESDOEVfM1wBVZXCOeVjOk77GIOx27HGccMLOlLadcT4/lnpqlOlBXLGkoamhCOz02ZhzEk6RUHiEapYGOxtDimQYVn+jgBcuqKhp0wzOXPq33ClQao54XVE4V8NSvWFEKaf1z1EUnceEqMxMKTEMIiSYNtpzP1/o7kVwlUq9SkUSqRHh6eY8nqtNjvZgYiMOTD+mU3e6KtmqLGixRtKJRFRNCoHZTFQag0wyj1zLFibKIANTimThtVIOfpC1J8Gkn1YanKwrQvKtRdA5W1ySCMc+kfAcwKn+Gzly8JSLNApaJaDTB08wg4F4VlcwRTpDKsTXP1bsjXFpYELdQCCSJgYv0ZTezrB2Y4rlqzp4dNKUAhh4aKGlaUWQ/fFUyejD2AfOZgpyrQ8/V1DtbpgThfAnzNepQQotSnuSWgw60wAEpk3ZheAAJJjGkGbRQCroul3U6WIYJuVZVIIv621xJ2xvG4z6ZUu+7lM6wMOpQGLogBF+loOHuSy9Fof6Q5Xs0A9vb8sKalPPrr1Uqo8PSXDIQR4h0pIIm5kDznArcLzJWvVdHTwANZYMIJemgQcsavrA0SLSfbefHyao7iGc8NitOpUt1It8bYMyefq1Kfqt5Pp/A4h4H9JbL1cwr0zTpWZXkM0AmxC6RbuRJsJJjEjZ/OljT+jujAKzSjDQrEAMeWy+eHPj5NUMaZdjq8ao0QBBHzmIxJS4aNJ+qqgDYluo8h+mOvo2dFauIYNRWoz1OYIFph7g6ftaDpmJ8sBZxM1GqpQzAKadTcwA1mFkFTpk2HfDnx8mqJyuTruugU1A7uon9TgrOcPq618RqIH3Z0noLECeowgz2YzNF9FVXpOL6XBDX23vtiEcVbcjU33mMx7B0xqXaLZX4RlUJksTHKpezWncCffhLmxlwkAQ4IkBpHx3wpp8RcEtNz1xxUzrHtHaB+mAn8ZfL54zAOrGYDnGYzGYDMWPJemFWlTy1MJTK5dw6zr5irVWAI1QP8AFeSoBPLJsMZjMZyxmXdZdOqHplVpolOnSoolN1dF0kwyu7TrJLEEOyEExp7GTgOtx9jl3yy0qaUWc1Ao1HQx8MSCzEyAhF5tUfyjMZiTh4+DdT8L9KqtCklFEpFFcVLrcutSnUDFpn/lqsC0T1gidPTasLlKZYLSCsQ0qaIqqjgaoLAVW9aRIBjGsZheFhfY5qW8C47Vyhc0iAXUKZn7Lo4Igi/LE9mYdcGP6W1ildCFiu1Vn9besaRMDVHL4YCzMS2MxmLeHjbuw3W09LqoqiropyMy2ZjmjU8SvrTpt7fPC6nxQrmVzKqAy1FqBSWYSrBgCWYsRI6mcZjMJhjO0N0ZkfSarTp1qRVai121VNeoluVlF9XQkMDvKjB1X05rtU8RqdHVqptZSoPhVnrqIUges5BO5HWZONYzEvCwvsc1cU/TOsGViiMQZYy4LHwDQLFg4IYreQQdV8KclxRqWZXMIo1LU8QKSxEzMSTqI8yZ88axmE4eM9jdNsp6Z1qaUkC028Jg6sQdRaa5LM4Opp8ZrEwIEReYq3pZVbVyUxr8bVAa5zFKnTd4n1uTV/uZulsZjMPSw76N0moZx0R0UjTUADSqk2MiCRK+6MGcO43Vo0qtFdJSqpVgVBiSvMDuDyx2xmMxq4y90236QcbfNuKjqqkAiEmJZ3qO3MSZZ3Y9hMCAMcZvirVKFKgVULRLFSJnnMvN4M8vS2kec5jMSYySf6XaXhvHno+DpVT4L1GE6r+MqIwJBBFlsVggmZ2wJxTPtXrVKzgBqjFiFEC/br8STjMZizGS7NrCfTysaqVWpUXamWKhg8Lqam1ucER4YFjszDriDJ+mdWmKYFOkyoumCG5hppqJIYH/AJam0X8rY3jMY9LDwc1Bf/6Ot9Z6o8RHSywVFSotRoZYJuscxNiRiYelLiklIUqShEqJIDSfFWmrMeaNRFNTYC8nrjMZi+nj4N1JV9MKrOX0UwxZWFm5WSs9cEc1+Z2EGbed8c5/0sqVadZGpp9cZ1TULICaBKgs5kH6PS9aYgxE41jMPTx8G6g4Z6RVKOXq5dVUrVmWOqRKFDYMFNifWBgwRcA4Kzfpa9SQaFELpQKqhwFNJqjIy8/TxGEerEWtjMZh6eNu9G66zPplVc1malSmsOY89j4dSjqHNE+HUKwZFgYmSd0fS2szVAVT6+oGJhpXUUDKsmIIVRcGItGMxmJ6WGuxzUL6ZcSNfN1SVVQjOihZ2FR2uSSSSWJPtsALYR4zGY1hNYwvdmMxmMxpGYzGYzAf/9k="/>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10"/>
          <a:stretch>
            <a:fillRect/>
          </a:stretch>
        </p:blipFill>
        <p:spPr>
          <a:xfrm>
            <a:off x="962527" y="1367757"/>
            <a:ext cx="3476123" cy="2355614"/>
          </a:xfrm>
          <a:prstGeom prst="rect">
            <a:avLst/>
          </a:prstGeom>
        </p:spPr>
      </p:pic>
      <p:pic>
        <p:nvPicPr>
          <p:cNvPr id="18" name="Picture 17"/>
          <p:cNvPicPr>
            <a:picLocks noChangeAspect="1"/>
          </p:cNvPicPr>
          <p:nvPr/>
        </p:nvPicPr>
        <p:blipFill>
          <a:blip r:embed="rId11"/>
          <a:stretch>
            <a:fillRect/>
          </a:stretch>
        </p:blipFill>
        <p:spPr>
          <a:xfrm>
            <a:off x="9663720" y="1869559"/>
            <a:ext cx="2528280" cy="1073049"/>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58152" y="2927283"/>
            <a:ext cx="2576244" cy="1922274"/>
          </a:xfrm>
          <a:prstGeom prst="rect">
            <a:avLst/>
          </a:prstGeom>
        </p:spPr>
      </p:pic>
      <p:pic>
        <p:nvPicPr>
          <p:cNvPr id="22" name="Picture 21"/>
          <p:cNvPicPr>
            <a:picLocks noChangeAspect="1"/>
          </p:cNvPicPr>
          <p:nvPr/>
        </p:nvPicPr>
        <p:blipFill>
          <a:blip r:embed="rId13"/>
          <a:stretch>
            <a:fillRect/>
          </a:stretch>
        </p:blipFill>
        <p:spPr>
          <a:xfrm>
            <a:off x="3801979" y="2744675"/>
            <a:ext cx="3366191" cy="4128974"/>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63720" y="4849557"/>
            <a:ext cx="2530638" cy="2008443"/>
          </a:xfrm>
          <a:prstGeom prst="rect">
            <a:avLst/>
          </a:prstGeom>
        </p:spPr>
      </p:pic>
      <p:pic>
        <p:nvPicPr>
          <p:cNvPr id="11" name="Picture 10"/>
          <p:cNvPicPr>
            <a:picLocks noChangeAspect="1"/>
          </p:cNvPicPr>
          <p:nvPr/>
        </p:nvPicPr>
        <p:blipFill>
          <a:blip r:embed="rId15"/>
          <a:stretch>
            <a:fillRect/>
          </a:stretch>
        </p:blipFill>
        <p:spPr>
          <a:xfrm>
            <a:off x="1" y="1857375"/>
            <a:ext cx="1379836" cy="1865995"/>
          </a:xfrm>
          <a:prstGeom prst="rect">
            <a:avLst/>
          </a:prstGeom>
        </p:spPr>
      </p:pic>
    </p:spTree>
    <p:extLst>
      <p:ext uri="{BB962C8B-B14F-4D97-AF65-F5344CB8AC3E}">
        <p14:creationId xmlns:p14="http://schemas.microsoft.com/office/powerpoint/2010/main" val="2028502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2031325"/>
          </a:xfrm>
          <a:prstGeom prst="rect">
            <a:avLst/>
          </a:prstGeom>
          <a:noFill/>
        </p:spPr>
        <p:txBody>
          <a:bodyPr wrap="square" rtlCol="0">
            <a:spAutoFit/>
          </a:bodyPr>
          <a:lstStyle/>
          <a:p>
            <a:pPr algn="ctr"/>
            <a:r>
              <a:rPr lang="en-US" dirty="0" smtClean="0">
                <a:solidFill>
                  <a:srgbClr val="7030A0"/>
                </a:solidFill>
              </a:rPr>
              <a:t>All about an interesting event that occurred in the book.</a:t>
            </a:r>
          </a:p>
          <a:p>
            <a:pPr algn="ctr"/>
            <a:endParaRPr lang="en-US" dirty="0">
              <a:solidFill>
                <a:srgbClr val="7030A0"/>
              </a:solidFill>
            </a:endParaRPr>
          </a:p>
          <a:p>
            <a:pPr algn="ctr"/>
            <a:r>
              <a:rPr lang="en-US" dirty="0" smtClean="0"/>
              <a:t>The Tornado was a very main event in the book and it changed everything in Dorothy’s life. Once the tornado was formed the house flew into the air like a air balloon. This at first scared Dorothy but after a wile she calmed down and fell asleep in which Toto did the same. This Tornado had taken Dorothy to a new land which was inhabited by things normal humans would never see. It could be called imagination but that is used by everyone. The tornado had Ironically dispersed right at this new land</a:t>
            </a:r>
          </a:p>
          <a:p>
            <a:pPr algn="ctr"/>
            <a:r>
              <a:rPr lang="en-US" dirty="0" smtClean="0"/>
              <a:t>And while doing so killed the witch of the west.</a:t>
            </a:r>
            <a:endParaRPr lang="en-US" dirty="0"/>
          </a:p>
        </p:txBody>
      </p:sp>
    </p:spTree>
    <p:extLst>
      <p:ext uri="{BB962C8B-B14F-4D97-AF65-F5344CB8AC3E}">
        <p14:creationId xmlns:p14="http://schemas.microsoft.com/office/powerpoint/2010/main" val="2076468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001643"/>
          </a:xfrm>
          <a:prstGeom prst="rect">
            <a:avLst/>
          </a:prstGeom>
        </p:spPr>
        <p:txBody>
          <a:bodyPr wrap="square">
            <a:spAutoFit/>
          </a:bodyPr>
          <a:lstStyle/>
          <a:p>
            <a:pPr algn="ctr"/>
            <a:r>
              <a:rPr lang="en-US" sz="9600" dirty="0" smtClean="0"/>
              <a:t>Conclusion:</a:t>
            </a:r>
          </a:p>
          <a:p>
            <a:pPr algn="ctr"/>
            <a:endParaRPr lang="en-US" sz="9600" dirty="0" smtClean="0"/>
          </a:p>
          <a:p>
            <a:pPr algn="ctr"/>
            <a:r>
              <a:rPr lang="en-US" sz="9600" dirty="0" smtClean="0"/>
              <a:t>Dorothy gets safely back home.</a:t>
            </a:r>
            <a:endParaRPr lang="en-US" sz="9600" dirty="0"/>
          </a:p>
        </p:txBody>
      </p:sp>
    </p:spTree>
    <p:extLst>
      <p:ext uri="{BB962C8B-B14F-4D97-AF65-F5344CB8AC3E}">
        <p14:creationId xmlns:p14="http://schemas.microsoft.com/office/powerpoint/2010/main" val="353134363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111</TotalTime>
  <Words>448</Words>
  <Application>Microsoft Office PowerPoint</Application>
  <PresentationFormat>Widescreen</PresentationFormat>
  <Paragraphs>38</Paragraphs>
  <Slides>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Trebuchet MS</vt:lpstr>
      <vt:lpstr>Wingdings 3</vt:lpstr>
      <vt:lpstr>Facet</vt:lpstr>
      <vt:lpstr>05.09 You Be the Judge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05.09 You Be the Judge</dc:title>
  <dc:creator>Leanne Nelson</dc:creator>
  <cp:lastModifiedBy>Leanne Nelson</cp:lastModifiedBy>
  <cp:revision>10</cp:revision>
  <dcterms:created xsi:type="dcterms:W3CDTF">2014-04-19T20:55:29Z</dcterms:created>
  <dcterms:modified xsi:type="dcterms:W3CDTF">2014-05-24T19:55:39Z</dcterms:modified>
</cp:coreProperties>
</file>